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067" r:id="rId2"/>
    <p:sldId id="1068" r:id="rId3"/>
    <p:sldId id="1594" r:id="rId4"/>
    <p:sldId id="1595" r:id="rId5"/>
    <p:sldId id="1596" r:id="rId6"/>
    <p:sldId id="1597" r:id="rId7"/>
    <p:sldId id="1599" r:id="rId8"/>
    <p:sldId id="833" r:id="rId9"/>
    <p:sldId id="843" r:id="rId10"/>
    <p:sldId id="845" r:id="rId11"/>
    <p:sldId id="1506" r:id="rId12"/>
    <p:sldId id="848" r:id="rId13"/>
    <p:sldId id="851" r:id="rId14"/>
    <p:sldId id="1601" r:id="rId15"/>
    <p:sldId id="1602" r:id="rId16"/>
    <p:sldId id="1603" r:id="rId17"/>
    <p:sldId id="1604" r:id="rId18"/>
    <p:sldId id="1605" r:id="rId19"/>
    <p:sldId id="1388" r:id="rId20"/>
    <p:sldId id="1390" r:id="rId21"/>
    <p:sldId id="803" r:id="rId22"/>
    <p:sldId id="1608" r:id="rId23"/>
    <p:sldId id="1609" r:id="rId24"/>
    <p:sldId id="1610" r:id="rId25"/>
    <p:sldId id="161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ECCBC-2647-44E8-B9B9-552CA76B9004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5739-3D32-4F71-88F7-DAD3CA88B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A69FB0-FACA-4FEB-BCEB-4D285D820F06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AE1C-82A7-42ED-B22E-81899375A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E6688-B48C-4AE3-AB30-7F8F9E496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E9B1D-B046-47E5-8692-52DD1286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E95D-8DDF-44AA-8868-AD2F5ACD8ED4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A0185-D457-461A-9CAE-A911969BB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4D792-0FED-46AD-8FD3-522E55A3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69F-3574-4E5B-B437-55B056753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04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0567-E3A5-49C3-A16F-D17D1CEC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DBBB6-E963-4F29-826A-EC5461027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D4D18-26B4-499C-9AE1-B4E7C99E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E95D-8DDF-44AA-8868-AD2F5ACD8ED4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FF38B-5D0E-4234-9672-6227F08A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E7CC6-DBA8-4C6E-95D5-2F65A92D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69F-3574-4E5B-B437-55B056753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4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A4444-9E83-4DF8-B1C2-BA862F5BB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FAB40-6BD3-4593-A4B9-C4FF3C44E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C2550-0C67-43F1-9BCC-B36007DAF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E95D-8DDF-44AA-8868-AD2F5ACD8ED4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B4EE3-51AF-453D-A27F-BE5B7CAB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7BAB9-08AC-4C95-BE6A-6157C632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69F-3574-4E5B-B437-55B056753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99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60B48-C98A-4F17-84AA-B9DE6969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5189" y="6369413"/>
            <a:ext cx="6936376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Tourism Theories, Concepts and Models by McKercher and Prideaux © Goodfellow Publishers 2021</a:t>
            </a:r>
          </a:p>
        </p:txBody>
      </p:sp>
    </p:spTree>
    <p:extLst>
      <p:ext uri="{BB962C8B-B14F-4D97-AF65-F5344CB8AC3E}">
        <p14:creationId xmlns:p14="http://schemas.microsoft.com/office/powerpoint/2010/main" val="327368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D068F-AB84-47EB-AC11-9BD23B8E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F60E7-48AA-40C7-A267-26FF0CCC4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C0600-66CA-4FCD-A55F-C2B36803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E95D-8DDF-44AA-8868-AD2F5ACD8ED4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1FEA7-BC9C-43AD-86A5-510369E4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0D229-9A65-44C7-B614-DA80A34F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69F-3574-4E5B-B437-55B056753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1F17-C6C3-4BA1-8515-D13A6FB4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6F02F-EA5B-40EC-9FD0-EFC6EE4F2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79229-F409-40BE-ACFA-5EC00DF6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E95D-8DDF-44AA-8868-AD2F5ACD8ED4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484CA-4240-4299-A410-FB7C5F75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91648-BD3B-437E-BA9D-3B148991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69F-3574-4E5B-B437-55B056753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3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74B7-F11E-46D6-A2A0-6A1302E2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A04A-68C0-4378-86EF-426D76C0E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3DC65-1893-4506-BBB6-0C331EF5A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8BAF3-77DB-4555-B953-C24B4366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E95D-8DDF-44AA-8868-AD2F5ACD8ED4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80E61-021B-41E7-AC4B-6F600E62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64135-225B-4C64-B8BC-005EC156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69F-3574-4E5B-B437-55B056753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8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0DAE-B4A1-4E70-97D7-65996B67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F527-642B-4741-836E-8751B37E7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E53A0-3EDB-45E5-85B0-A217DB843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339E0-8814-4761-AA42-B543DD00F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1400D-2E8C-4610-82C8-2639E1FC6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2A269-FD45-4484-B1AB-DB4964ED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E95D-8DDF-44AA-8868-AD2F5ACD8ED4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7A9D5-E13E-4FB2-81DD-27F161DF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6CC948-1272-4BC6-8F3B-0C5A44AF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69F-3574-4E5B-B437-55B056753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56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CE03-F816-4B86-A28D-7B2CA5B7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B951F-0198-4FE0-BA7C-BE61AD7B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E95D-8DDF-44AA-8868-AD2F5ACD8ED4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1B536-D20A-49B6-9AC0-1684BAD5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089FB-4267-41AD-90C3-B07907D5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69F-3574-4E5B-B437-55B056753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7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D1AB6-98FF-4BCD-B7ED-B3588578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E95D-8DDF-44AA-8868-AD2F5ACD8ED4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8C1ED-4559-44B3-A389-2B7AC0FC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14250-14C0-4360-9A19-7D86B6F9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69F-3574-4E5B-B437-55B056753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2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C487-5AE2-4403-9D88-D16D6268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02ADD-827F-4CED-BF96-566495FF0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23E5D-D36D-4F0D-AE79-16B7B1FB0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CDC05-E327-4F79-A868-8A3D1CFC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E95D-8DDF-44AA-8868-AD2F5ACD8ED4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15F89-C82E-4EAE-B6CA-E827171F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DD186-86F4-4112-AF42-ED96E3BF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69F-3574-4E5B-B437-55B056753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1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0D491-8970-41C7-A6A8-88A31237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07389-AA2B-421D-A983-A1EA8D9FB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5C939-F4A7-454C-951C-66886AB78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CCC13-3B79-4520-A8C4-EA41347F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E95D-8DDF-44AA-8868-AD2F5ACD8ED4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1899F-995C-45DF-9632-9FA1F89D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9D99D-DD1D-4492-8298-5661F388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69F-3574-4E5B-B437-55B056753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D44B3B-928C-4190-8920-552A938B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D03DB-AE61-4628-A20A-CF5F12284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6120E-3DBC-4B6A-B0E0-B70D1D170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3E95D-8DDF-44AA-8868-AD2F5ACD8ED4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17EA4-A009-4A0F-85A7-559CB1BBB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44FBC-28D1-49FA-972B-B5019169C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6B69F-3574-4E5B-B437-55B056753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6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676401" y="1989139"/>
            <a:ext cx="88122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4000" dirty="0"/>
              <a:t>Chapter 11: </a:t>
            </a:r>
            <a:r>
              <a:rPr lang="en-HK" sz="4000" dirty="0"/>
              <a:t>Sociological and Anthropological Concepts in Tourism</a:t>
            </a:r>
            <a:endParaRPr lang="en-US" altLang="en-US" sz="4000" dirty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524000" y="43934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408FB-E65D-41A2-A114-33E23165DC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0" y="15798"/>
            <a:ext cx="1523999" cy="1985287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53021C-AE19-42AD-9A7A-3BCEB6D03D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6084016"/>
            <a:ext cx="713496" cy="68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533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Most travelers are not adventuresome drifters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Most do not want to feel that they are facing real risks and real discomfort in pursuit of their vacation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Market dictates the types of services and amenities demanded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Vast majority of travelers are looking for comfort and demanding some sort of environmental bubble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But, still want to have a novel experience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Consumers seek a break, an escape from their normal life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Mass tourism is an industry that works most efficiently when products can be standardised, packaged, mass produced and easily consumed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4F210-68AC-4BEE-903B-E4A4B83F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910"/>
          </a:xfrm>
        </p:spPr>
        <p:txBody>
          <a:bodyPr>
            <a:normAutofit/>
          </a:bodyPr>
          <a:lstStyle/>
          <a:p>
            <a:r>
              <a:rPr lang="en-US" dirty="0"/>
              <a:t>Four types of tourist and their bubble needs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52935" y="1268036"/>
          <a:ext cx="10515598" cy="430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128">
                  <a:extLst>
                    <a:ext uri="{9D8B030D-6E8A-4147-A177-3AD203B41FA5}">
                      <a16:colId xmlns:a16="http://schemas.microsoft.com/office/drawing/2014/main" val="2770737955"/>
                    </a:ext>
                  </a:extLst>
                </a:gridCol>
                <a:gridCol w="1572081">
                  <a:extLst>
                    <a:ext uri="{9D8B030D-6E8A-4147-A177-3AD203B41FA5}">
                      <a16:colId xmlns:a16="http://schemas.microsoft.com/office/drawing/2014/main" val="478591038"/>
                    </a:ext>
                  </a:extLst>
                </a:gridCol>
                <a:gridCol w="7003389">
                  <a:extLst>
                    <a:ext uri="{9D8B030D-6E8A-4147-A177-3AD203B41FA5}">
                      <a16:colId xmlns:a16="http://schemas.microsoft.com/office/drawing/2014/main" val="2026414710"/>
                    </a:ext>
                  </a:extLst>
                </a:gridCol>
              </a:tblGrid>
              <a:tr h="407107">
                <a:tc>
                  <a:txBody>
                    <a:bodyPr/>
                    <a:lstStyle/>
                    <a:p>
                      <a:r>
                        <a:rPr lang="en-US" dirty="0"/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Bubble</a:t>
                      </a:r>
                      <a:r>
                        <a:rPr lang="en-US" baseline="0" dirty="0"/>
                        <a:t> needs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38256"/>
                  </a:ext>
                </a:extLst>
              </a:tr>
              <a:tr h="835668">
                <a:tc>
                  <a:txBody>
                    <a:bodyPr/>
                    <a:lstStyle/>
                    <a:p>
                      <a:r>
                        <a:rPr lang="en-US" sz="1600" dirty="0"/>
                        <a:t>Institutionalised tourist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Organised Mass Tourist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Least adventurous and remains largely confined to an "environmental bubble" </a:t>
                      </a:r>
                      <a:endParaRPr lang="en-US" sz="16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Stays almost exclusively in the microenvironment of his home country.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Familiarity is at a maximum, novelty at a 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059276"/>
                  </a:ext>
                </a:extLst>
              </a:tr>
              <a:tr h="93081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Individual Mass Tourist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Similar to above, but independent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Experiences from within the "environmental bubble" of home country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Familiarity is still dominant, but somewhat less 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026107"/>
                  </a:ext>
                </a:extLst>
              </a:tr>
              <a:tr h="407107">
                <a:tc>
                  <a:txBody>
                    <a:bodyPr/>
                    <a:lstStyle/>
                    <a:p>
                      <a:r>
                        <a:rPr lang="en-US" sz="1600" dirty="0"/>
                        <a:t>Non-institutionalised tourist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Explorer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Tries to get off the beaten track but looks for comfortable accommodations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Tries to associate with locals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Can step back into real world when the going becomes too rough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Novelty dominates, tourist does not immerse completely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410769"/>
                  </a:ext>
                </a:extLst>
              </a:tr>
              <a:tr h="4071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Drifter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Ventures furthest from the accustomed ways of life of home country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Tries to live the way the locals do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No fixed itinerary or timetable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Almost wholly immersed in their host 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1779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1DA06-07FE-4D1C-BBA3-ABA5284D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00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38200" indent="-838200"/>
            <a:r>
              <a:rPr lang="en-US" dirty="0"/>
              <a:t>Tourists want the experience controlled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Why?</a:t>
            </a:r>
          </a:p>
          <a:p>
            <a:pPr eaLnBrk="1" hangingPunct="1"/>
            <a:r>
              <a:rPr lang="en-US" dirty="0"/>
              <a:t>Once in a lifetime visit</a:t>
            </a:r>
          </a:p>
          <a:p>
            <a:pPr eaLnBrk="1" hangingPunct="1"/>
            <a:r>
              <a:rPr lang="en-US" dirty="0"/>
              <a:t>Limited time and want to see highlight</a:t>
            </a:r>
          </a:p>
          <a:p>
            <a:pPr eaLnBrk="1" hangingPunct="1"/>
            <a:r>
              <a:rPr lang="en-US" dirty="0"/>
              <a:t>See value adding in controlling experience</a:t>
            </a:r>
          </a:p>
        </p:txBody>
      </p:sp>
      <p:pic>
        <p:nvPicPr>
          <p:cNvPr id="598020" name="Picture 4" descr="NT - camels"/>
          <p:cNvPicPr>
            <a:picLocks noGrp="1" noChangeAspect="1" noChangeArrowheads="1"/>
          </p:cNvPicPr>
          <p:nvPr>
            <p:ph type="chart"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74729" y="2853080"/>
            <a:ext cx="3810000" cy="2551113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7CC03-25A0-46FB-9711-021E2549BAD9}"/>
              </a:ext>
            </a:extLst>
          </p:cNvPr>
          <p:cNvSpPr txBox="1"/>
          <p:nvPr/>
        </p:nvSpPr>
        <p:spPr>
          <a:xfrm>
            <a:off x="8320536" y="5605912"/>
            <a:ext cx="333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Photograph by McKercher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7C6C9C-D175-4732-A198-9E66AAA4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How/why industry delivers it?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Efficiencies can be achieved when the product can be standardised, packaged, mass produced and easily consumed </a:t>
            </a: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Tourist's experience ordered, predictable and controllable as much as possible </a:t>
            </a: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Enables tourists to take in the novelty of the area without any physical or emotional discomfort.</a:t>
            </a: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Can charge a fee for these products</a:t>
            </a: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Broaden market by:</a:t>
            </a:r>
          </a:p>
          <a:p>
            <a:pPr lvl="1" eaLnBrk="1" hangingPunct="1"/>
            <a:r>
              <a:rPr lang="en-US" altLang="zh-TW" sz="2800" dirty="0">
                <a:ea typeface="新細明體" pitchFamily="18" charset="-120"/>
              </a:rPr>
              <a:t>Reducing skill level required to participate</a:t>
            </a:r>
          </a:p>
          <a:p>
            <a:pPr lvl="1" eaLnBrk="1" hangingPunct="1"/>
            <a:r>
              <a:rPr lang="en-US" altLang="zh-TW" sz="2800" dirty="0">
                <a:ea typeface="新細明體" pitchFamily="18" charset="-120"/>
              </a:rPr>
              <a:t>Reducing cultural distance</a:t>
            </a:r>
          </a:p>
          <a:p>
            <a:pPr lvl="1" eaLnBrk="1" hangingPunct="1"/>
            <a:r>
              <a:rPr lang="en-US" altLang="zh-TW" sz="2800" dirty="0">
                <a:ea typeface="新細明體" pitchFamily="18" charset="-120"/>
              </a:rPr>
              <a:t>Making consumption easier</a:t>
            </a:r>
          </a:p>
          <a:p>
            <a:pPr lvl="1" eaLnBrk="1" hangingPunct="1"/>
            <a:r>
              <a:rPr lang="en-US" altLang="zh-TW" sz="2800" dirty="0">
                <a:ea typeface="新細明體" pitchFamily="18" charset="-120"/>
              </a:rPr>
              <a:t>Enhancing fun and learning</a:t>
            </a:r>
          </a:p>
          <a:p>
            <a:pPr lvl="1" eaLnBrk="1" hangingPunct="1"/>
            <a:r>
              <a:rPr lang="en-US" altLang="zh-TW" sz="2800" dirty="0">
                <a:ea typeface="新細明體" pitchFamily="18" charset="-120"/>
              </a:rPr>
              <a:t>Enhancing consumption</a:t>
            </a:r>
          </a:p>
          <a:p>
            <a:pPr eaLnBrk="1" hangingPunct="1"/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47CC11-7365-451C-84D2-9BB6893A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3AA8-27A6-4B1A-8553-82819E60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Value adding as a synonym for environmental bubble?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E091E-E1D0-40EE-B5CB-CF27254D5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The whole basis of the tourism industry</a:t>
            </a:r>
          </a:p>
          <a:p>
            <a:r>
              <a:rPr lang="en-US" altLang="zh-TW" dirty="0">
                <a:ea typeface="新細明體" pitchFamily="18" charset="-120"/>
              </a:rPr>
              <a:t>From industry perspective creating the environmental bubble adds value that lets industry charge for its goods and services</a:t>
            </a:r>
          </a:p>
          <a:p>
            <a:r>
              <a:rPr lang="en-US" altLang="zh-TW" dirty="0">
                <a:ea typeface="新細明體" pitchFamily="18" charset="-120"/>
              </a:rPr>
              <a:t>Commercial tourism is the business of strangeness reduction</a:t>
            </a:r>
          </a:p>
          <a:p>
            <a:r>
              <a:rPr lang="en-US" altLang="zh-TW" dirty="0">
                <a:ea typeface="新細明體" pitchFamily="18" charset="-120"/>
              </a:rPr>
              <a:t>People pay more for the bubble than the physical product</a:t>
            </a:r>
          </a:p>
          <a:p>
            <a:endParaRPr lang="en-US" altLang="zh-TW" dirty="0">
              <a:ea typeface="新細明體" pitchFamily="18" charset="-120"/>
            </a:endParaRP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B7EE9-A5CC-4652-9670-F39344E9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39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BFAA-4FD0-4A32-9F2F-E7897017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Cohen (1979) and the ‘Centre and the Other’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1FC2-20D6-4897-AACB-DB4D41345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Every society possesses a centre, which is its ultimate moral value </a:t>
            </a:r>
          </a:p>
          <a:p>
            <a:pPr lvl="1" eaLnBrk="1" hangingPunct="1"/>
            <a:r>
              <a:rPr lang="en-US" altLang="zh-TW" dirty="0">
                <a:ea typeface="新細明體" pitchFamily="18" charset="-120"/>
              </a:rPr>
              <a:t>Represents the paramount symbols of a society, be they social, cultural or religious</a:t>
            </a: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But, most people in modern and post-modern societies are not centred, and indeed, are alienated </a:t>
            </a:r>
          </a:p>
          <a:p>
            <a:pPr lvl="1" eaLnBrk="1" hangingPunct="1"/>
            <a:r>
              <a:rPr lang="en-US" altLang="zh-TW" dirty="0">
                <a:ea typeface="新細明體" pitchFamily="18" charset="-120"/>
              </a:rPr>
              <a:t>Tourism becomes an opportunity to look for their Centre, or to reconnect with the Centre they have become alienated from </a:t>
            </a:r>
          </a:p>
          <a:p>
            <a:endParaRPr lang="en-US" altLang="zh-TW" dirty="0">
              <a:ea typeface="新細明體" pitchFamily="18" charset="-120"/>
            </a:endParaRP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26567-A0E4-403F-BE27-D8D11D95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42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D7EB-9DBD-4AC7-9964-264833CE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Five roles tourists play depending on the 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637A1-0644-4D91-9B64-C9E9E27D8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840"/>
            <a:ext cx="10515600" cy="46361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Recreational – basically well grounded in their life</a:t>
            </a:r>
          </a:p>
          <a:p>
            <a:pPr lvl="1"/>
            <a:r>
              <a:rPr lang="en-US" dirty="0"/>
              <a:t>Tourism is a move away from the Centre that eventually reinforces it</a:t>
            </a:r>
          </a:p>
          <a:p>
            <a:pPr lvl="1"/>
            <a:r>
              <a:rPr lang="en-US" dirty="0"/>
              <a:t>Travel to re-create, recharge batteries</a:t>
            </a:r>
          </a:p>
          <a:p>
            <a:r>
              <a:rPr lang="en-US" dirty="0"/>
              <a:t>Diversionary – essentially alienated from their home culture</a:t>
            </a:r>
          </a:p>
          <a:p>
            <a:pPr lvl="1"/>
            <a:r>
              <a:rPr lang="en-US" dirty="0"/>
              <a:t>Seek a temporary escape from their boring and meaningless routine</a:t>
            </a:r>
          </a:p>
          <a:p>
            <a:pPr lvl="1"/>
            <a:r>
              <a:rPr lang="en-US" dirty="0"/>
              <a:t>Goal is to heal the body and sooth the spirit but not to re-create</a:t>
            </a:r>
          </a:p>
          <a:p>
            <a:r>
              <a:rPr lang="en-US" dirty="0"/>
              <a:t>Experiential – on a quest for short duration authentic experiences </a:t>
            </a:r>
          </a:p>
          <a:p>
            <a:pPr lvl="1"/>
            <a:r>
              <a:rPr lang="en-US" dirty="0"/>
              <a:t>Try to break the bonds of their everyday existence and begin to live</a:t>
            </a:r>
          </a:p>
          <a:p>
            <a:pPr lvl="1"/>
            <a:r>
              <a:rPr lang="en-US" dirty="0"/>
              <a:t>Tourism absorbs the social function of religion by trying to experience other cultures</a:t>
            </a:r>
          </a:p>
          <a:p>
            <a:r>
              <a:rPr lang="en-US" dirty="0"/>
              <a:t>Experimental - actively go on a quest for Centres in other societies</a:t>
            </a:r>
          </a:p>
          <a:p>
            <a:pPr lvl="1"/>
            <a:r>
              <a:rPr lang="en-US" dirty="0"/>
              <a:t>Seek authentic life and lifestyle in other cultures, but do not fully commit to them</a:t>
            </a:r>
          </a:p>
          <a:p>
            <a:r>
              <a:rPr lang="en-US" dirty="0"/>
              <a:t>Existential – seek different Centres, </a:t>
            </a:r>
          </a:p>
          <a:p>
            <a:pPr lvl="1"/>
            <a:r>
              <a:rPr lang="en-US" dirty="0"/>
              <a:t>Fully commit themselves to it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42556-D433-4C3A-84EC-3260B09E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04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85BF3-D443-4747-9958-5B110EEF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Anthropological perspective - tourism as a liminal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67F3-E2B0-4DB8-BB5B-D8BFA292A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Tourism involves a journey away, a stay at some distant location and a return journey home </a:t>
            </a:r>
          </a:p>
          <a:p>
            <a:r>
              <a:rPr lang="en-US" dirty="0"/>
              <a:t>But, more than the physical act of traveling</a:t>
            </a:r>
          </a:p>
          <a:p>
            <a:pPr lvl="1"/>
            <a:r>
              <a:rPr lang="en-US" dirty="0"/>
              <a:t>Involves both geographical and symbolic separation from one’s home </a:t>
            </a:r>
          </a:p>
          <a:p>
            <a:pPr lvl="1"/>
            <a:r>
              <a:rPr lang="en-US" dirty="0"/>
              <a:t>Tourism is imbued with many meanings, where the act of becoming and then being a tourist is associated with a temporary psychological and emotional metamorphosis of disassociation from the normal </a:t>
            </a:r>
          </a:p>
          <a:p>
            <a:r>
              <a:rPr lang="en-US" dirty="0"/>
              <a:t>Tourism likened to a liminal experience, where people experience communitas upon entering a liminoid landscape </a:t>
            </a:r>
          </a:p>
          <a:p>
            <a:pPr lvl="1"/>
            <a:r>
              <a:rPr lang="en-US" dirty="0"/>
              <a:t>A liminal state refers to a temporary transitional state between more permanent states where the person lacks social status and structure </a:t>
            </a:r>
          </a:p>
          <a:p>
            <a:pPr lvl="1"/>
            <a:r>
              <a:rPr lang="en-US" dirty="0"/>
              <a:t>Profane social relations may be discontinued, formal rights and obligations are suspended and the social order may have been turned upside down.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38CE7-FBCE-48C4-B733-B3F06948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162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44EE-51F1-48D8-8210-3FE1C62D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Liminality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D151-D9E1-4C85-9615-C5C3F1733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betwixt and between state where the person is understood to be ‘no longer’ and simultaneously ‘not yet’</a:t>
            </a:r>
          </a:p>
          <a:p>
            <a:pPr lvl="1"/>
            <a:r>
              <a:rPr lang="en-US" dirty="0"/>
              <a:t>Example - teenage years, where the person is no longer a child and simultaneously not yet an adult</a:t>
            </a:r>
          </a:p>
          <a:p>
            <a:r>
              <a:rPr lang="en-US" dirty="0"/>
              <a:t>Liminal spaces provide two types of freedom </a:t>
            </a:r>
          </a:p>
          <a:p>
            <a:pPr lvl="1"/>
            <a:r>
              <a:rPr lang="en-US" dirty="0"/>
              <a:t>Freedom from institutional obligations, and </a:t>
            </a:r>
          </a:p>
          <a:p>
            <a:pPr lvl="1"/>
            <a:r>
              <a:rPr lang="en-US" dirty="0"/>
              <a:t>Freedom to play with ideas, with fantasies, with words</a:t>
            </a:r>
          </a:p>
          <a:p>
            <a:r>
              <a:rPr lang="en-US" dirty="0"/>
              <a:t>Liminal phase is simultaneously destructive and constructive </a:t>
            </a:r>
          </a:p>
          <a:p>
            <a:pPr lvl="1"/>
            <a:r>
              <a:rPr lang="en-US" dirty="0"/>
              <a:t>A time when social structures are inverted </a:t>
            </a:r>
          </a:p>
          <a:p>
            <a:pPr lvl="1"/>
            <a:r>
              <a:rPr lang="en-US" dirty="0"/>
              <a:t>Individuals are encouraged to question tacit knowledge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0A8EC-C720-450F-9AD7-1B316D02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34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Liminality has 3 stages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/>
              <a:t>Separation </a:t>
            </a:r>
          </a:p>
          <a:p>
            <a:pPr lvl="2"/>
            <a:r>
              <a:rPr lang="en-US" altLang="en-US" sz="2400" dirty="0"/>
              <a:t>Stripped of the social status that he or she possessed before</a:t>
            </a:r>
          </a:p>
          <a:p>
            <a:pPr lvl="2"/>
            <a:endParaRPr lang="en-US" altLang="en-US" sz="2400" dirty="0"/>
          </a:p>
          <a:p>
            <a:pPr lvl="1"/>
            <a:r>
              <a:rPr lang="en-US" altLang="en-US" dirty="0"/>
              <a:t>Liminal period  </a:t>
            </a:r>
          </a:p>
          <a:p>
            <a:pPr lvl="2"/>
            <a:r>
              <a:rPr lang="en-US" altLang="en-US" sz="2400" dirty="0"/>
              <a:t>Inducted into the liminal period of transition, where they have no status</a:t>
            </a:r>
          </a:p>
          <a:p>
            <a:pPr lvl="2"/>
            <a:r>
              <a:rPr lang="en-US" altLang="en-US" sz="2400" dirty="0"/>
              <a:t>They are betwixt and between the positions assigned and arrayed by law, custom, convention, and ceremony</a:t>
            </a:r>
          </a:p>
          <a:p>
            <a:pPr lvl="2"/>
            <a:r>
              <a:rPr lang="en-US" altLang="en-US" sz="2400" dirty="0"/>
              <a:t>Status is socially and structurally ambiguous</a:t>
            </a:r>
          </a:p>
          <a:p>
            <a:pPr marL="914400" lvl="2" indent="0">
              <a:buNone/>
            </a:pPr>
            <a:endParaRPr lang="en-US" altLang="en-US" sz="2400" dirty="0"/>
          </a:p>
          <a:p>
            <a:pPr lvl="1"/>
            <a:r>
              <a:rPr lang="en-US" altLang="en-US" dirty="0"/>
              <a:t>Re-assimilation </a:t>
            </a:r>
          </a:p>
          <a:p>
            <a:pPr lvl="2"/>
            <a:r>
              <a:rPr lang="en-US" altLang="en-US" sz="2400" dirty="0"/>
              <a:t>Given his or her new status and re-assimilated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FD22E1-2431-4F29-9E01-CC646523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70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Learning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tourism as a quest for contrived reality </a:t>
            </a:r>
          </a:p>
          <a:p>
            <a:r>
              <a:rPr lang="en-US" dirty="0"/>
              <a:t>Evaluate how tourism is a quest for authenticity </a:t>
            </a:r>
          </a:p>
          <a:p>
            <a:r>
              <a:rPr lang="en-US" dirty="0"/>
              <a:t>Define the environmental bubble and critique how it forms the basis of commercial tourism </a:t>
            </a:r>
          </a:p>
          <a:p>
            <a:r>
              <a:rPr lang="en-US" dirty="0"/>
              <a:t>Evaluate Cohen’s five roles of tourists </a:t>
            </a:r>
          </a:p>
          <a:p>
            <a:r>
              <a:rPr lang="en-US" dirty="0"/>
              <a:t>Analyse Cohen’s quest for the other </a:t>
            </a:r>
          </a:p>
          <a:p>
            <a:r>
              <a:rPr lang="en-US" dirty="0"/>
              <a:t>Assess and be able to critique the concept of liminality </a:t>
            </a:r>
          </a:p>
          <a:p>
            <a:r>
              <a:rPr lang="en-US" dirty="0"/>
              <a:t>Identify aspects of risk and how they affect travel behaviour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4BF246-2810-4D2F-A7E5-2F2E0FD1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377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Travelling represents: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journey to and from</a:t>
            </a:r>
          </a:p>
          <a:p>
            <a:pPr eaLnBrk="1" hangingPunct="1"/>
            <a:r>
              <a:rPr lang="en-US" altLang="en-US" dirty="0"/>
              <a:t>An escape, spatially, temporally, socially and psychologically from one’s normal existence</a:t>
            </a:r>
          </a:p>
          <a:p>
            <a:pPr lvl="1" eaLnBrk="1" hangingPunct="1"/>
            <a:r>
              <a:rPr lang="en-US" altLang="en-US" sz="2800" dirty="0"/>
              <a:t>Spatial – journey away, stay, journey back</a:t>
            </a:r>
          </a:p>
          <a:p>
            <a:pPr lvl="1" eaLnBrk="1" hangingPunct="1"/>
            <a:r>
              <a:rPr lang="en-US" altLang="en-US" sz="2800" dirty="0"/>
              <a:t>Temporal (time) – escape from work</a:t>
            </a:r>
          </a:p>
          <a:p>
            <a:pPr lvl="1" eaLnBrk="1" hangingPunct="1"/>
            <a:r>
              <a:rPr lang="en-US" altLang="en-US" sz="2800" dirty="0"/>
              <a:t>Social/Psychological – escape from everyday work, social and other pressures</a:t>
            </a:r>
          </a:p>
          <a:p>
            <a:pPr eaLnBrk="1" hangingPunct="1"/>
            <a:r>
              <a:rPr lang="en-US" altLang="en-US" dirty="0"/>
              <a:t>Re-integration back into one’s life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5D8D1C-F286-416C-9C1F-DFF7AD04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686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6461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Nature of Tourism </a:t>
            </a:r>
            <a:r>
              <a:rPr lang="en-US" sz="2400" dirty="0"/>
              <a:t>(Jafari 1987)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DA4081-342F-40AD-AA7B-8E2C0D9E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552964" name="Line 4"/>
          <p:cNvSpPr>
            <a:spLocks noChangeShapeType="1"/>
          </p:cNvSpPr>
          <p:nvPr/>
        </p:nvSpPr>
        <p:spPr bwMode="auto">
          <a:xfrm>
            <a:off x="2495551" y="393382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2965" name="Line 5"/>
          <p:cNvSpPr>
            <a:spLocks noChangeShapeType="1"/>
          </p:cNvSpPr>
          <p:nvPr/>
        </p:nvSpPr>
        <p:spPr bwMode="auto">
          <a:xfrm flipV="1">
            <a:off x="4727575" y="2420939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2966" name="Line 6"/>
          <p:cNvSpPr>
            <a:spLocks noChangeShapeType="1"/>
          </p:cNvSpPr>
          <p:nvPr/>
        </p:nvSpPr>
        <p:spPr bwMode="auto">
          <a:xfrm flipV="1">
            <a:off x="4727576" y="242093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6743700" y="2420939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6743700" y="4005263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52969" name="Text Box 9"/>
          <p:cNvSpPr txBox="1">
            <a:spLocks noChangeArrowheads="1"/>
          </p:cNvSpPr>
          <p:nvPr/>
        </p:nvSpPr>
        <p:spPr bwMode="auto">
          <a:xfrm>
            <a:off x="2351089" y="4652964"/>
            <a:ext cx="1728787" cy="915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Need / desire to leave ordinary behind</a:t>
            </a:r>
          </a:p>
        </p:txBody>
      </p:sp>
      <p:sp>
        <p:nvSpPr>
          <p:cNvPr id="552970" name="Text Box 10"/>
          <p:cNvSpPr txBox="1">
            <a:spLocks noChangeArrowheads="1"/>
          </p:cNvSpPr>
          <p:nvPr/>
        </p:nvSpPr>
        <p:spPr bwMode="auto">
          <a:xfrm>
            <a:off x="2351088" y="2636838"/>
            <a:ext cx="1655762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Emancipation / escape</a:t>
            </a:r>
          </a:p>
        </p:txBody>
      </p:sp>
      <p:sp>
        <p:nvSpPr>
          <p:cNvPr id="552971" name="Text Box 11"/>
          <p:cNvSpPr txBox="1">
            <a:spLocks noChangeArrowheads="1"/>
          </p:cNvSpPr>
          <p:nvPr/>
        </p:nvSpPr>
        <p:spPr bwMode="auto">
          <a:xfrm>
            <a:off x="6435725" y="4819650"/>
            <a:ext cx="1747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52972" name="Text Box 13"/>
          <p:cNvSpPr txBox="1">
            <a:spLocks noChangeArrowheads="1"/>
          </p:cNvSpPr>
          <p:nvPr/>
        </p:nvSpPr>
        <p:spPr bwMode="auto">
          <a:xfrm>
            <a:off x="4800600" y="1196976"/>
            <a:ext cx="2519363" cy="10618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Animation 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‘Inhabit non-ordinary space and time’</a:t>
            </a:r>
          </a:p>
        </p:txBody>
      </p:sp>
      <p:sp>
        <p:nvSpPr>
          <p:cNvPr id="552973" name="Text Box 15"/>
          <p:cNvSpPr txBox="1">
            <a:spLocks noChangeArrowheads="1"/>
          </p:cNvSpPr>
          <p:nvPr/>
        </p:nvSpPr>
        <p:spPr bwMode="auto">
          <a:xfrm>
            <a:off x="7319963" y="2781301"/>
            <a:ext cx="1655762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Repatriation</a:t>
            </a:r>
          </a:p>
        </p:txBody>
      </p:sp>
      <p:sp>
        <p:nvSpPr>
          <p:cNvPr id="552974" name="Text Box 16"/>
          <p:cNvSpPr txBox="1">
            <a:spLocks noChangeArrowheads="1"/>
          </p:cNvSpPr>
          <p:nvPr/>
        </p:nvSpPr>
        <p:spPr bwMode="auto">
          <a:xfrm>
            <a:off x="7680325" y="5013325"/>
            <a:ext cx="17272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Return to the ordinary</a:t>
            </a:r>
          </a:p>
        </p:txBody>
      </p:sp>
      <p:sp>
        <p:nvSpPr>
          <p:cNvPr id="552975" name="Line 17"/>
          <p:cNvSpPr>
            <a:spLocks noChangeShapeType="1"/>
          </p:cNvSpPr>
          <p:nvPr/>
        </p:nvSpPr>
        <p:spPr bwMode="auto">
          <a:xfrm flipV="1">
            <a:off x="3216275" y="407670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52976" name="Line 18"/>
          <p:cNvSpPr>
            <a:spLocks noChangeShapeType="1"/>
          </p:cNvSpPr>
          <p:nvPr/>
        </p:nvSpPr>
        <p:spPr bwMode="auto">
          <a:xfrm>
            <a:off x="4079875" y="29972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52977" name="Line 19"/>
          <p:cNvSpPr>
            <a:spLocks noChangeShapeType="1"/>
          </p:cNvSpPr>
          <p:nvPr/>
        </p:nvSpPr>
        <p:spPr bwMode="auto">
          <a:xfrm>
            <a:off x="5782286" y="2060576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52978" name="Line 20"/>
          <p:cNvSpPr>
            <a:spLocks noChangeShapeType="1"/>
          </p:cNvSpPr>
          <p:nvPr/>
        </p:nvSpPr>
        <p:spPr bwMode="auto">
          <a:xfrm flipH="1">
            <a:off x="6816725" y="29972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52979" name="Line 21"/>
          <p:cNvSpPr>
            <a:spLocks noChangeShapeType="1"/>
          </p:cNvSpPr>
          <p:nvPr/>
        </p:nvSpPr>
        <p:spPr bwMode="auto">
          <a:xfrm flipV="1">
            <a:off x="8183563" y="41497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2960A-8982-4014-8710-75EDA449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Need / desire to leave ordinary behind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‘</a:t>
            </a:r>
            <a:r>
              <a:rPr lang="en-US" dirty="0"/>
              <a:t>Ordinary’ life typified by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Mundane, daily life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Long periods of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Regular rhythm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Stresses and pressures of everyday life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Creates ‘Need to get away from it all”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Action - begins to think about the trip, collect information, buy tickets, etc.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CDFC72-F56A-46C4-B52D-02DEC4DB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18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Emancipation / escape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dirty="0"/>
              <a:t>Action – Journey away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/>
              <a:t>2 Processes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b="1" dirty="0"/>
              <a:t>Separation</a:t>
            </a:r>
            <a:r>
              <a:rPr lang="en-US" dirty="0"/>
              <a:t> 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/>
              <a:t>Physical, psychological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Create real and emotional distance between home and ordinary life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b="1" dirty="0"/>
              <a:t>Declaration or entry into touristhood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/>
              <a:t>Emancipation or freedom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Crossing/ leaving the home sociocultural norm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/>
              <a:t>Change identity of traveller</a:t>
            </a:r>
          </a:p>
          <a:p>
            <a:pPr lvl="4">
              <a:lnSpc>
                <a:spcPct val="80000"/>
              </a:lnSpc>
            </a:pPr>
            <a:r>
              <a:rPr lang="en-US" dirty="0"/>
              <a:t>Anonymous mask of the tourist in a strange land</a:t>
            </a:r>
          </a:p>
          <a:p>
            <a:pPr lvl="4">
              <a:lnSpc>
                <a:spcPct val="80000"/>
              </a:lnSpc>
            </a:pPr>
            <a:r>
              <a:rPr lang="en-US" dirty="0"/>
              <a:t>Enter new, temporary lifestyle where different social norms apply</a:t>
            </a:r>
          </a:p>
          <a:p>
            <a:pPr lvl="4">
              <a:lnSpc>
                <a:spcPct val="80000"/>
              </a:lnSpc>
            </a:pPr>
            <a:r>
              <a:rPr lang="en-US" dirty="0"/>
              <a:t>Leaves his or her identity and becomes a ‘tourist’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5E531C-3499-454E-B4DF-6A03B2C7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20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Animation - inhabit non-ordinary space and time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‘</a:t>
            </a:r>
            <a:r>
              <a:rPr lang="en-US" sz="2600" dirty="0"/>
              <a:t>As immersion into touristhood deepens, the tourist realises he/she is no longer imprisoned by his former self but is transformed into a new person with a new identity (the tourist), that he is playing on a new stage (the destination) (Jafari 1987)</a:t>
            </a:r>
          </a:p>
          <a:p>
            <a:r>
              <a:rPr lang="en-US" sz="2600" dirty="0"/>
              <a:t>Living up to the rhythm of a new culture (the tourist culture)</a:t>
            </a:r>
          </a:p>
          <a:p>
            <a:r>
              <a:rPr lang="en-US" sz="2600" dirty="0"/>
              <a:t>‘Ordinary’ relegated to residual culture</a:t>
            </a:r>
          </a:p>
          <a:p>
            <a:pPr lvl="1" eaLnBrk="1" hangingPunct="1"/>
            <a:r>
              <a:rPr lang="en-US" sz="2600" dirty="0"/>
              <a:t>Depending on how far one leaves can shed residual culture partly or fully</a:t>
            </a:r>
          </a:p>
          <a:p>
            <a:pPr eaLnBrk="1" hangingPunct="1"/>
            <a:r>
              <a:rPr lang="en-US" sz="2600" dirty="0"/>
              <a:t>‘Non-ordinary’ becomes new reality</a:t>
            </a:r>
          </a:p>
          <a:p>
            <a:pPr>
              <a:spcBef>
                <a:spcPct val="0"/>
              </a:spcBef>
            </a:pPr>
            <a:r>
              <a:rPr lang="en-US" sz="2600" dirty="0"/>
              <a:t>Progressive peeling away homebound cultural layers until the individual is detached enough to let 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84B3EB-37B3-4AE3-A731-FEF2202C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420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Repatriation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Action – begin journey back</a:t>
            </a:r>
          </a:p>
          <a:p>
            <a:pPr eaLnBrk="1" hangingPunct="1"/>
            <a:r>
              <a:rPr lang="en-US" dirty="0"/>
              <a:t>Process of leaving the non-ordinary and rejoining the ordinary</a:t>
            </a:r>
          </a:p>
          <a:p>
            <a:pPr lvl="1" eaLnBrk="1" hangingPunct="1"/>
            <a:r>
              <a:rPr lang="en-US" sz="2800" dirty="0"/>
              <a:t>Spatial</a:t>
            </a:r>
          </a:p>
          <a:p>
            <a:pPr lvl="2" eaLnBrk="1" hangingPunct="1"/>
            <a:r>
              <a:rPr lang="en-US" sz="2800" dirty="0"/>
              <a:t>Leave the destination and return home</a:t>
            </a:r>
          </a:p>
          <a:p>
            <a:pPr lvl="1" eaLnBrk="1" hangingPunct="1"/>
            <a:r>
              <a:rPr lang="en-US" sz="2800" dirty="0"/>
              <a:t>Psychological</a:t>
            </a:r>
          </a:p>
          <a:p>
            <a:pPr lvl="2" eaLnBrk="1" hangingPunct="1"/>
            <a:r>
              <a:rPr lang="en-US" sz="2800" dirty="0"/>
              <a:t>Leave the freedom and return to structured life</a:t>
            </a:r>
          </a:p>
          <a:p>
            <a:pPr lvl="2" eaLnBrk="1" hangingPunct="1"/>
            <a:r>
              <a:rPr lang="en-US" sz="2800" dirty="0"/>
              <a:t>Reconnect to core residual culture</a:t>
            </a:r>
          </a:p>
          <a:p>
            <a:pPr lvl="2" eaLnBrk="1" hangingPunct="1"/>
            <a:r>
              <a:rPr lang="en-US" sz="2800" dirty="0"/>
              <a:t>Prepare to return to work, etc</a:t>
            </a:r>
          </a:p>
          <a:p>
            <a:pPr lvl="1"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13013A-1D81-4238-B0DA-AC1E87FD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85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85E21-C166-4C3C-A05D-88609BBA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Sociological perspectives on tourism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63900-0499-47E6-BE9D-91A6AB3B7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Boorstin’s essentially negative 1960s view that tourism represents contrived reality</a:t>
            </a:r>
          </a:p>
          <a:p>
            <a:r>
              <a:rPr lang="en-US" dirty="0"/>
              <a:t>MacCannell’s 1970s more positive view that tourism represents a quest for authenticity </a:t>
            </a:r>
          </a:p>
          <a:p>
            <a:r>
              <a:rPr lang="en-US" dirty="0"/>
              <a:t>Cohen’s more nuanced views that tourism represents a quest for one’s centre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F576C-9E53-407B-8976-7CCE5395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04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B1DF-C78F-419F-AC4B-32A3CAFC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Boorstin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D23BE-C3CE-42D9-BDAC-8A793F239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the early 1960s, sociologists were becoming increasingly concerned about the contrived and illusory nature of the human experience in American society </a:t>
            </a:r>
          </a:p>
          <a:p>
            <a:r>
              <a:rPr lang="en-US" dirty="0"/>
              <a:t>Tourism, especially large scale, mass tourism, was seen as being just another example of how American life had become overpowered by pseudo-events and contrived experiences </a:t>
            </a:r>
          </a:p>
          <a:p>
            <a:r>
              <a:rPr lang="en-US" dirty="0"/>
              <a:t>The modern tourist was simply a passive onlooker who was isolated from the host environment and the local residents </a:t>
            </a:r>
          </a:p>
          <a:p>
            <a:pPr lvl="1"/>
            <a:r>
              <a:rPr lang="en-US" dirty="0"/>
              <a:t>Tourists chose isolate themselves in tourist ghettos.</a:t>
            </a:r>
          </a:p>
          <a:p>
            <a:pPr lvl="1"/>
            <a:r>
              <a:rPr lang="en-US" dirty="0"/>
              <a:t>Both the tourist experience and the type of tourism development had become more contrived </a:t>
            </a:r>
          </a:p>
          <a:p>
            <a:pPr lvl="1"/>
            <a:r>
              <a:rPr lang="en-US" dirty="0"/>
              <a:t>The tourist moved in a closed self-perpetuating environment that was isolated from the rest of the world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34772-4DF4-4D7B-A8B8-9E23DD1D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32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951B-D8EA-4916-A3D4-8465B255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Contributions and limitations of Boorstin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C57E3-3268-45A9-8EBC-F661C582FE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HK" dirty="0"/>
              <a:t>Contributions</a:t>
            </a:r>
          </a:p>
          <a:p>
            <a:pPr lvl="1"/>
            <a:r>
              <a:rPr lang="en-US" dirty="0"/>
              <a:t>Mass tourists can only withstand a certain amount of strangeness </a:t>
            </a:r>
          </a:p>
          <a:p>
            <a:pPr lvl="1"/>
            <a:r>
              <a:rPr lang="en-US" dirty="0"/>
              <a:t>The idea of the ‘tourist ghetto’ that is isolated from the real world</a:t>
            </a:r>
          </a:p>
          <a:p>
            <a:pPr lvl="1"/>
            <a:r>
              <a:rPr lang="en-US" dirty="0"/>
              <a:t>The only types of contact that tourists are likely to have with locals are either in a servant-master relationship, in a commercial relationship, or through the window of a self-enclosed, air conditioned bus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He labels all tourists as being the same </a:t>
            </a:r>
          </a:p>
          <a:p>
            <a:pPr lvl="1"/>
            <a:r>
              <a:rPr lang="en-US" dirty="0"/>
              <a:t>Work is editorial and observational in nature, rather than scientifically rigorous</a:t>
            </a:r>
            <a:endParaRPr lang="en-HK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53EEA0-CCAA-485D-8300-2999ABEE14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60AFC-F110-43BA-BEAB-53359A45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888A5-6D2D-421C-B560-1C6AE930EAEB}"/>
              </a:ext>
            </a:extLst>
          </p:cNvPr>
          <p:cNvSpPr txBox="1"/>
          <p:nvPr/>
        </p:nvSpPr>
        <p:spPr>
          <a:xfrm>
            <a:off x="7209110" y="6000442"/>
            <a:ext cx="333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Photograph by McKercher</a:t>
            </a:r>
          </a:p>
        </p:txBody>
      </p:sp>
    </p:spTree>
    <p:extLst>
      <p:ext uri="{BB962C8B-B14F-4D97-AF65-F5344CB8AC3E}">
        <p14:creationId xmlns:p14="http://schemas.microsoft.com/office/powerpoint/2010/main" val="234157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B586-18D9-4184-AD2C-32A1E856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MacCannell (1973) – quest for authenticity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D7F7-0B95-45C7-BAD3-546170D36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modern tourist is not a victim of a contrived and illusory culture, but instead is on a quest for authenticity that involves paying homage to the symbols of modernity, in this case tourist attractions </a:t>
            </a:r>
          </a:p>
          <a:p>
            <a:r>
              <a:rPr lang="en-US" dirty="0"/>
              <a:t>Modern mass tourism journeys share many similarities with religious pilgrimages </a:t>
            </a:r>
          </a:p>
          <a:p>
            <a:r>
              <a:rPr lang="en-US" dirty="0"/>
              <a:t>Tourist attractions are highly significant social symbols </a:t>
            </a:r>
          </a:p>
          <a:p>
            <a:r>
              <a:rPr lang="en-US" dirty="0"/>
              <a:t>Quest for authentic tourist attractions becomes the central motivation for tourism </a:t>
            </a:r>
          </a:p>
          <a:p>
            <a:r>
              <a:rPr lang="en-US" dirty="0"/>
              <a:t>MacCannell (2018) “tourism is a ritual of modern peoples, in which they scour the world looking for some kind of authenticity, a quality which many think is lacking in modern social life; and in this intention they are aided by modern hosts who attempt to ‘stage’ it for them”.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CABD9-A0DF-4034-BA1F-50146860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43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2BA9-AE81-4812-90B2-A47EED8E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Cohen 1972 – Strangeness vs familiarity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FE5B-8B11-45A1-A826-DEBA5EC2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18" charset="-120"/>
              </a:rPr>
              <a:t>All tourists are, to some extent, strangers in the host community, the extent that the tourist's role is pre-determined will dictate the manner in which tourists interact and the images they will develop of one another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ea typeface="新細明體" pitchFamily="18" charset="-120"/>
              </a:rPr>
              <a:t>People interested in experiencing strange and novel situations but only if that strangeness is non-threatening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ea typeface="新細明體" pitchFamily="18" charset="-120"/>
              </a:rPr>
              <a:t>experience change from the security of their own environmental bubble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5E180-28BE-4DFE-8663-54FC21AF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5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Tourist have…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/>
              <a:t>Differing abilities to enter strange places, based on their</a:t>
            </a:r>
          </a:p>
          <a:p>
            <a:pPr lvl="1" eaLnBrk="1" hangingPunct="1"/>
            <a:r>
              <a:rPr lang="en-US" dirty="0"/>
              <a:t>Personal, social, psychological make up</a:t>
            </a:r>
          </a:p>
          <a:p>
            <a:pPr eaLnBrk="1" hangingPunct="1"/>
            <a:r>
              <a:rPr lang="en-US" dirty="0"/>
              <a:t>Different interest in doing so due to</a:t>
            </a:r>
          </a:p>
          <a:p>
            <a:pPr lvl="1" eaLnBrk="1" hangingPunct="1"/>
            <a:r>
              <a:rPr lang="en-US" dirty="0"/>
              <a:t>Travel motives, trip purposes</a:t>
            </a:r>
          </a:p>
          <a:p>
            <a:pPr eaLnBrk="1" hangingPunct="1"/>
            <a:r>
              <a:rPr lang="en-US" dirty="0"/>
              <a:t>Different structural abilities due to</a:t>
            </a:r>
          </a:p>
          <a:p>
            <a:pPr lvl="1" eaLnBrk="1" hangingPunct="1"/>
            <a:r>
              <a:rPr lang="en-US" dirty="0"/>
              <a:t>Families, travel partners, etc</a:t>
            </a:r>
          </a:p>
          <a:p>
            <a:pPr eaLnBrk="1" hangingPunct="1"/>
            <a:r>
              <a:rPr lang="en-US" dirty="0"/>
              <a:t>If ‘risk’ is too high, they will not visit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F6E2BA9-3376-4D4D-9D36-269565610A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EF8D57-4B7E-4C93-9EB5-91E4709B79DD}"/>
              </a:ext>
            </a:extLst>
          </p:cNvPr>
          <p:cNvSpPr txBox="1"/>
          <p:nvPr/>
        </p:nvSpPr>
        <p:spPr>
          <a:xfrm>
            <a:off x="7234369" y="5972974"/>
            <a:ext cx="333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Photograph by McKercher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98EC01-7444-40E8-966F-0002A02F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How to Cope: environmental bubble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cs typeface="Times New Roman" pitchFamily="18" charset="0"/>
              </a:rPr>
              <a:t>People want to experience change from the security of their own environmental bubble</a:t>
            </a:r>
          </a:p>
          <a:p>
            <a:pPr eaLnBrk="1" hangingPunct="1"/>
            <a:r>
              <a:rPr lang="en-US" dirty="0"/>
              <a:t>What is it?</a:t>
            </a:r>
          </a:p>
          <a:p>
            <a:pPr lvl="1"/>
            <a:r>
              <a:rPr lang="en-US" dirty="0"/>
              <a:t>Bubble of familiarity that reduces strangeness to acceptable levels</a:t>
            </a:r>
          </a:p>
          <a:p>
            <a:pPr eaLnBrk="1" hangingPunct="1"/>
            <a:endParaRPr lang="en-US" dirty="0"/>
          </a:p>
          <a:p>
            <a:pPr lvl="1" eaLnBrk="1" hangingPunct="1"/>
            <a:r>
              <a:rPr lang="en-US" dirty="0"/>
              <a:t>Physical or psychological ‘safety blanket’ that enables to experience strangeness but not be overly threatened by it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F485018-3E61-405B-A929-62C3CEDCDCCF}"/>
              </a:ext>
            </a:extLst>
          </p:cNvPr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E9DF6-7D9C-4B15-B020-D2FA9237F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181" y="1620793"/>
            <a:ext cx="2850559" cy="4259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A383EB-8EAF-4020-9215-FA1E5C778424}"/>
              </a:ext>
            </a:extLst>
          </p:cNvPr>
          <p:cNvSpPr txBox="1"/>
          <p:nvPr/>
        </p:nvSpPr>
        <p:spPr>
          <a:xfrm>
            <a:off x="7070462" y="6063734"/>
            <a:ext cx="333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Photograph by McKercher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604168-D7DE-4AF3-A5AF-BB3C59DF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Tourism Theories, Concepts and Models by McKercher and Prideaux © Goodfellow Publishers 2021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2246</Words>
  <Application>Microsoft Office PowerPoint</Application>
  <PresentationFormat>Widescreen</PresentationFormat>
  <Paragraphs>233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Learning Objectives</vt:lpstr>
      <vt:lpstr>Sociological perspectives on tourism</vt:lpstr>
      <vt:lpstr>Boorstin</vt:lpstr>
      <vt:lpstr>Contributions and limitations of Boorstin</vt:lpstr>
      <vt:lpstr>MacCannell (1973) – quest for authenticity</vt:lpstr>
      <vt:lpstr>Cohen 1972 – Strangeness vs familiarity</vt:lpstr>
      <vt:lpstr>Tourist have…</vt:lpstr>
      <vt:lpstr>How to Cope: environmental bubble</vt:lpstr>
      <vt:lpstr>Why</vt:lpstr>
      <vt:lpstr>Four types of tourist and their bubble needs</vt:lpstr>
      <vt:lpstr>Tourists want the experience controlled</vt:lpstr>
      <vt:lpstr>How/why industry delivers it?</vt:lpstr>
      <vt:lpstr>Value adding as a synonym for environmental bubble?</vt:lpstr>
      <vt:lpstr>Cohen (1979) and the ‘Centre and the Other’</vt:lpstr>
      <vt:lpstr>Five roles tourists play depending on the trip</vt:lpstr>
      <vt:lpstr>Anthropological perspective - tourism as a liminal experience</vt:lpstr>
      <vt:lpstr>Liminality</vt:lpstr>
      <vt:lpstr>Liminality has 3 stages</vt:lpstr>
      <vt:lpstr>Travelling represents:</vt:lpstr>
      <vt:lpstr>Nature of Tourism (Jafari 1987)</vt:lpstr>
      <vt:lpstr>Need / desire to leave ordinary behind</vt:lpstr>
      <vt:lpstr>Emancipation / escape</vt:lpstr>
      <vt:lpstr>Animation - inhabit non-ordinary space and time</vt:lpstr>
      <vt:lpstr>Repatriation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North</dc:creator>
  <cp:lastModifiedBy>Sally North</cp:lastModifiedBy>
  <cp:revision>1</cp:revision>
  <dcterms:created xsi:type="dcterms:W3CDTF">2021-09-07T15:45:36Z</dcterms:created>
  <dcterms:modified xsi:type="dcterms:W3CDTF">2021-09-07T15:45:59Z</dcterms:modified>
</cp:coreProperties>
</file>